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Garet" panose="020B0604020202020204" charset="0"/>
      <p:regular r:id="rId14"/>
    </p:embeddedFont>
    <p:embeddedFont>
      <p:font typeface="Garet Ultra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4908898"/>
            <a:ext cx="643118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7041955" y="178388"/>
            <a:ext cx="4441940" cy="1380703"/>
          </a:xfrm>
          <a:custGeom>
            <a:avLst/>
            <a:gdLst/>
            <a:ahLst/>
            <a:cxnLst/>
            <a:rect l="l" t="t" r="r" b="b"/>
            <a:pathLst>
              <a:path w="4441940" h="1380703">
                <a:moveTo>
                  <a:pt x="0" y="0"/>
                </a:moveTo>
                <a:lnTo>
                  <a:pt x="4441940" y="0"/>
                </a:lnTo>
                <a:lnTo>
                  <a:pt x="4441940" y="1380703"/>
                </a:lnTo>
                <a:lnTo>
                  <a:pt x="0" y="138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7850" y="2237570"/>
            <a:ext cx="16516018" cy="2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5"/>
              </a:lnSpc>
            </a:pPr>
            <a:r>
              <a:rPr lang="en-US" sz="7899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COVID-19 CASE PREDICTION USING REGRESSION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0464" y="5133975"/>
            <a:ext cx="8623536" cy="34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Forecasting Future Cases with Historical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0350" y="5971537"/>
            <a:ext cx="7014850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5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Group no. 02</a:t>
            </a:r>
          </a:p>
          <a:p>
            <a:pPr algn="l">
              <a:lnSpc>
                <a:spcPts val="3223"/>
              </a:lnSpc>
            </a:pPr>
            <a:endParaRPr lang="en-US" sz="259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23"/>
              </a:lnSpc>
            </a:pPr>
            <a:r>
              <a:rPr lang="en-US" sz="25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Rajat Sharma                                  Roll no. 05 </a:t>
            </a:r>
          </a:p>
          <a:p>
            <a:pPr algn="l">
              <a:lnSpc>
                <a:spcPts val="3223"/>
              </a:lnSpc>
            </a:pPr>
            <a:r>
              <a:rPr lang="en-US" sz="25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Ranjan Kumar                                 Roll no. 07</a:t>
            </a:r>
          </a:p>
          <a:p>
            <a:pPr algn="l">
              <a:lnSpc>
                <a:spcPts val="3223"/>
              </a:lnSpc>
            </a:pPr>
            <a:r>
              <a:rPr lang="en-US" sz="25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Rohit Parashar                                Roll no. 12</a:t>
            </a:r>
          </a:p>
          <a:p>
            <a:pPr algn="l">
              <a:lnSpc>
                <a:spcPts val="3223"/>
              </a:lnSpc>
            </a:pPr>
            <a:r>
              <a:rPr lang="en-US" sz="25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Shashi Ranjan                                 Roll no. 25</a:t>
            </a:r>
          </a:p>
          <a:p>
            <a:pPr algn="l">
              <a:lnSpc>
                <a:spcPts val="3223"/>
              </a:lnSpc>
            </a:pPr>
            <a:r>
              <a:rPr lang="en-US" sz="25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Shivam Kr. Singh                           Roll no. 30</a:t>
            </a:r>
          </a:p>
          <a:p>
            <a:pPr algn="l">
              <a:lnSpc>
                <a:spcPts val="3223"/>
              </a:lnSpc>
            </a:pPr>
            <a:r>
              <a:rPr lang="en-US" sz="25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Sunny Kumar                                  Roll no. 49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83720" y="-103779"/>
            <a:ext cx="6663053" cy="10494557"/>
            <a:chOff x="0" y="0"/>
            <a:chExt cx="8884071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897" t="26967" r="42209"/>
            <a:stretch>
              <a:fillRect/>
            </a:stretch>
          </p:blipFill>
          <p:spPr>
            <a:xfrm>
              <a:off x="0" y="0"/>
              <a:ext cx="8884071" cy="1399274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02979" y="811673"/>
            <a:ext cx="8241021" cy="86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3"/>
              </a:lnSpc>
            </a:pPr>
            <a:r>
              <a:rPr lang="en-US" sz="5599" b="1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Tools and Libraries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3014" y="2416683"/>
            <a:ext cx="5477113" cy="531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l">
              <a:lnSpc>
                <a:spcPts val="6048"/>
              </a:lnSpc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Technologies Used</a:t>
            </a:r>
          </a:p>
          <a:p>
            <a:pPr marL="690882" lvl="1" indent="-345441" algn="l">
              <a:lnSpc>
                <a:spcPts val="604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Python</a:t>
            </a:r>
          </a:p>
          <a:p>
            <a:pPr marL="690882" lvl="1" indent="-345441" algn="l">
              <a:lnSpc>
                <a:spcPts val="604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Pandas</a:t>
            </a:r>
          </a:p>
          <a:p>
            <a:pPr marL="690882" lvl="1" indent="-345441" algn="l">
              <a:lnSpc>
                <a:spcPts val="604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Matplotlib</a:t>
            </a:r>
          </a:p>
          <a:p>
            <a:pPr marL="690882" lvl="1" indent="-345441" algn="l">
              <a:lnSpc>
                <a:spcPts val="604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Linear Model</a:t>
            </a:r>
          </a:p>
          <a:p>
            <a:pPr marL="690882" lvl="1" indent="-345441" algn="l">
              <a:lnSpc>
                <a:spcPts val="604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Linear Regression</a:t>
            </a:r>
          </a:p>
          <a:p>
            <a:pPr marL="690882" lvl="1" indent="-345441" algn="l">
              <a:lnSpc>
                <a:spcPts val="604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Google </a:t>
            </a:r>
            <a:r>
              <a:rPr lang="en-US" sz="3200" dirty="0" err="1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Colab</a:t>
            </a:r>
            <a:endParaRPr lang="en-US" sz="3200" dirty="0">
              <a:solidFill>
                <a:srgbClr val="2D3E96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90093" y="-103779"/>
            <a:ext cx="5997907" cy="10494557"/>
            <a:chOff x="0" y="0"/>
            <a:chExt cx="7997210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670" r="52251"/>
            <a:stretch>
              <a:fillRect/>
            </a:stretch>
          </p:blipFill>
          <p:spPr>
            <a:xfrm>
              <a:off x="0" y="0"/>
              <a:ext cx="7997210" cy="13992743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3629707" y="4643716"/>
            <a:ext cx="32049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54903" y="1009650"/>
            <a:ext cx="9882563" cy="83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5"/>
              </a:lnSpc>
            </a:pPr>
            <a:r>
              <a:rPr lang="en-US" sz="5400" b="1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References and Credits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903" y="2996859"/>
            <a:ext cx="10541409" cy="389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l">
              <a:lnSpc>
                <a:spcPts val="620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Dataset: [Source of "Covid Data.csv" — e.g., Kaggle or institution provided]</a:t>
            </a:r>
          </a:p>
          <a:p>
            <a:pPr marL="690882" lvl="1" indent="-345441" algn="l">
              <a:lnSpc>
                <a:spcPts val="620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Libraries: pandas, matplotlib, </a:t>
            </a:r>
            <a:r>
              <a:rPr lang="en-US" sz="3200" dirty="0" err="1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statsmodels</a:t>
            </a:r>
            <a:endParaRPr lang="en-US" sz="3200" dirty="0">
              <a:solidFill>
                <a:srgbClr val="2D3E96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90882" lvl="1" indent="-345441" algn="l">
              <a:lnSpc>
                <a:spcPts val="620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Code/Help: Guidance from </a:t>
            </a:r>
            <a:r>
              <a:rPr lang="en-US" sz="3200" dirty="0" err="1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AbhishekSir</a:t>
            </a: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marL="690882" lvl="1" indent="-345441" algn="l">
              <a:lnSpc>
                <a:spcPts val="6208"/>
              </a:lnSpc>
              <a:buFont typeface="Arial"/>
              <a:buChar char="•"/>
            </a:pPr>
            <a:r>
              <a:rPr lang="en-US" sz="32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Websites: </a:t>
            </a:r>
            <a:r>
              <a:rPr lang="en-US" sz="3200" dirty="0" err="1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Chatgpt</a:t>
            </a:r>
            <a:endParaRPr lang="en-US" sz="3200" dirty="0">
              <a:solidFill>
                <a:srgbClr val="2D3E96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71842" y="4624042"/>
            <a:ext cx="13261520" cy="144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9"/>
              </a:lnSpc>
            </a:pPr>
            <a:r>
              <a:rPr lang="en-US" sz="10899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30021" y="2432546"/>
            <a:ext cx="6056032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4503485" y="1406397"/>
            <a:ext cx="10202699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b="1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WHAT IS THE PROBLEM?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42422" y="2537994"/>
            <a:ext cx="13703496" cy="729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728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The COVID-19 pandemic caused widespread disruption globally. Predicting future case numbers can help healthcare systems prepare and respond effectively.</a:t>
            </a:r>
          </a:p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728" dirty="0">
                <a:solidFill>
                  <a:srgbClr val="0070C0"/>
                </a:solidFill>
                <a:latin typeface="Garet"/>
                <a:ea typeface="Garet"/>
                <a:cs typeface="Garet"/>
                <a:sym typeface="Garet"/>
              </a:rPr>
              <a:t>Goal of the project:</a:t>
            </a:r>
          </a:p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728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Forecast daily COVID-19 cases using machine learning regression models.</a:t>
            </a:r>
          </a:p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728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Visualize actual vs predicted trends.</a:t>
            </a:r>
          </a:p>
          <a:p>
            <a:pPr>
              <a:lnSpc>
                <a:spcPts val="3819"/>
              </a:lnSpc>
              <a:spcBef>
                <a:spcPct val="0"/>
              </a:spcBef>
            </a:pPr>
            <a:endParaRPr lang="en-US" sz="2728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89023" lvl="1" indent="-294512">
              <a:lnSpc>
                <a:spcPts val="3819"/>
              </a:lnSpc>
              <a:spcBef>
                <a:spcPct val="0"/>
              </a:spcBef>
              <a:buFont typeface="Arial"/>
              <a:buChar char="•"/>
            </a:pPr>
            <a:r>
              <a:rPr lang="en-US" sz="2728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COVID-19 pandemic has affected millions globally.</a:t>
            </a:r>
          </a:p>
          <a:p>
            <a:pPr marL="589023" lvl="1" indent="-294512">
              <a:lnSpc>
                <a:spcPts val="3819"/>
              </a:lnSpc>
              <a:spcBef>
                <a:spcPct val="0"/>
              </a:spcBef>
              <a:buFont typeface="Arial"/>
              <a:buChar char="•"/>
            </a:pPr>
            <a:r>
              <a:rPr lang="en-US" sz="2728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Forecasting daily deaths helps in resource planning and public health readiness.</a:t>
            </a:r>
          </a:p>
          <a:p>
            <a:pPr marL="589023" lvl="1" indent="-294512">
              <a:lnSpc>
                <a:spcPts val="3819"/>
              </a:lnSpc>
              <a:spcBef>
                <a:spcPct val="0"/>
              </a:spcBef>
              <a:buFont typeface="Arial"/>
              <a:buChar char="•"/>
            </a:pPr>
            <a:r>
              <a:rPr lang="en-US" sz="2728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Our goal: Use historical data to predict future COVID-19 daily deaths using time-series regression techniques.</a:t>
            </a:r>
          </a:p>
          <a:p>
            <a:pPr>
              <a:lnSpc>
                <a:spcPts val="3819"/>
              </a:lnSpc>
              <a:spcBef>
                <a:spcPct val="0"/>
              </a:spcBef>
            </a:pPr>
            <a:endParaRPr lang="en-US" sz="2728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819"/>
              </a:lnSpc>
              <a:spcBef>
                <a:spcPct val="0"/>
              </a:spcBef>
            </a:pPr>
            <a:endParaRPr lang="en-US" sz="2728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6903" y="823523"/>
            <a:ext cx="13697283" cy="836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4"/>
              </a:lnSpc>
            </a:pPr>
            <a:r>
              <a:rPr lang="en-US" sz="61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Methodology</a:t>
            </a:r>
          </a:p>
          <a:p>
            <a:pPr algn="l">
              <a:lnSpc>
                <a:spcPts val="3160"/>
              </a:lnSpc>
            </a:pPr>
            <a:endParaRPr lang="en-US" sz="614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50362" lvl="1" indent="-275181" algn="l">
              <a:lnSpc>
                <a:spcPts val="3160"/>
              </a:lnSpc>
              <a:buFont typeface="Arial"/>
              <a:buChar char="•"/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Data Collection</a:t>
            </a:r>
          </a:p>
          <a:p>
            <a:pPr algn="l">
              <a:lnSpc>
                <a:spcPts val="3160"/>
              </a:lnSpc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Dataset containing COVID-19 patient data with death dates.</a:t>
            </a:r>
          </a:p>
          <a:p>
            <a:pPr algn="l">
              <a:lnSpc>
                <a:spcPts val="3160"/>
              </a:lnSpc>
            </a:pPr>
            <a:endParaRPr lang="en-US" sz="254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50362" lvl="1" indent="-275181" algn="l">
              <a:lnSpc>
                <a:spcPts val="3160"/>
              </a:lnSpc>
              <a:buFont typeface="Arial"/>
              <a:buChar char="•"/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Preprocessing:</a:t>
            </a:r>
          </a:p>
          <a:p>
            <a:pPr algn="l">
              <a:lnSpc>
                <a:spcPts val="3160"/>
              </a:lnSpc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Removed invalid or missing dates</a:t>
            </a:r>
          </a:p>
          <a:p>
            <a:pPr algn="l">
              <a:lnSpc>
                <a:spcPts val="3160"/>
              </a:lnSpc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Focused on confirmed COVID-19 cases (CLASIFFICATION_FINAL values 1, 2, 3).</a:t>
            </a:r>
          </a:p>
          <a:p>
            <a:pPr algn="l">
              <a:lnSpc>
                <a:spcPts val="3160"/>
              </a:lnSpc>
            </a:pPr>
            <a:endParaRPr lang="en-US" sz="254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50362" lvl="1" indent="-275181" algn="l">
              <a:lnSpc>
                <a:spcPts val="3160"/>
              </a:lnSpc>
              <a:buFont typeface="Arial"/>
              <a:buChar char="•"/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 Aggregation:</a:t>
            </a:r>
          </a:p>
          <a:p>
            <a:pPr algn="l">
              <a:lnSpc>
                <a:spcPts val="3160"/>
              </a:lnSpc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Grouped death dates to get daily death counts.</a:t>
            </a:r>
          </a:p>
          <a:p>
            <a:pPr algn="l">
              <a:lnSpc>
                <a:spcPts val="3160"/>
              </a:lnSpc>
            </a:pPr>
            <a:endParaRPr lang="en-US" sz="254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50362" lvl="1" indent="-275181" algn="l">
              <a:lnSpc>
                <a:spcPts val="3160"/>
              </a:lnSpc>
              <a:buFont typeface="Arial"/>
              <a:buChar char="•"/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Visualization:</a:t>
            </a:r>
          </a:p>
          <a:p>
            <a:pPr algn="l">
              <a:lnSpc>
                <a:spcPts val="3160"/>
              </a:lnSpc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Plotted deaths per day to observe trends.</a:t>
            </a:r>
          </a:p>
          <a:p>
            <a:pPr algn="l">
              <a:lnSpc>
                <a:spcPts val="3160"/>
              </a:lnSpc>
            </a:pPr>
            <a:endParaRPr lang="en-US" sz="254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50362" lvl="1" indent="-275181" algn="l">
              <a:lnSpc>
                <a:spcPts val="3160"/>
              </a:lnSpc>
              <a:buFont typeface="Arial"/>
              <a:buChar char="•"/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Linear Regression</a:t>
            </a:r>
          </a:p>
          <a:p>
            <a:pPr marL="275181" lvl="1" algn="l">
              <a:lnSpc>
                <a:spcPts val="3160"/>
              </a:lnSpc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Used Linear Regression for future prediction.</a:t>
            </a:r>
          </a:p>
          <a:p>
            <a:pPr marL="275181" lvl="1" algn="l">
              <a:lnSpc>
                <a:spcPts val="3160"/>
              </a:lnSpc>
            </a:pPr>
            <a:r>
              <a:rPr lang="en-US" sz="254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Trained the model and forecasted for the next 10 days.</a:t>
            </a:r>
          </a:p>
          <a:p>
            <a:pPr algn="l">
              <a:lnSpc>
                <a:spcPts val="3160"/>
              </a:lnSpc>
            </a:pPr>
            <a:endParaRPr lang="en-US" sz="254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60114" y="-103779"/>
            <a:ext cx="5686659" cy="10494557"/>
            <a:chOff x="0" y="0"/>
            <a:chExt cx="7582212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1949" r="31949"/>
            <a:stretch>
              <a:fillRect/>
            </a:stretch>
          </p:blipFill>
          <p:spPr>
            <a:xfrm>
              <a:off x="0" y="0"/>
              <a:ext cx="7582212" cy="1399274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94579" y="682181"/>
            <a:ext cx="7706000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200" b="1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4579" y="1740419"/>
            <a:ext cx="9837060" cy="156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sz="27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1. Analyze Historical Data</a:t>
            </a:r>
          </a:p>
          <a:p>
            <a:pPr algn="l">
              <a:lnSpc>
                <a:spcPts val="4239"/>
              </a:lnSpc>
            </a:pPr>
            <a:r>
              <a:rPr lang="en-US" sz="27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Study past COVID-19 case trends to identify patterns, spikes, and seasonality in daily confirmed cases.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54680"/>
            <a:ext cx="9531976" cy="703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27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2. Apply Regression Models</a:t>
            </a:r>
          </a:p>
          <a:p>
            <a:pPr algn="l">
              <a:lnSpc>
                <a:spcPts val="4698"/>
              </a:lnSpc>
            </a:pPr>
            <a:r>
              <a:rPr lang="en-US" sz="27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Use regression-based time-series techniques (e.g., Linear Regression) to forecast future case numbers based on historical data.</a:t>
            </a:r>
          </a:p>
          <a:p>
            <a:pPr algn="l">
              <a:lnSpc>
                <a:spcPts val="4698"/>
              </a:lnSpc>
            </a:pPr>
            <a:r>
              <a:rPr lang="en-US" sz="27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3. Evaluate Model Performance</a:t>
            </a:r>
          </a:p>
          <a:p>
            <a:pPr algn="l">
              <a:lnSpc>
                <a:spcPts val="4698"/>
              </a:lnSpc>
            </a:pPr>
            <a:r>
              <a:rPr lang="en-US" sz="27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Assess model accuracy using metrics like Mean Absolute Error (MAE), Root Mean Squared Error (RMSE), and R-squared (R²) score.</a:t>
            </a:r>
          </a:p>
          <a:p>
            <a:pPr algn="l">
              <a:lnSpc>
                <a:spcPts val="4698"/>
              </a:lnSpc>
            </a:pPr>
            <a:r>
              <a:rPr lang="en-US" sz="27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4. Visualize Trends</a:t>
            </a:r>
          </a:p>
          <a:p>
            <a:pPr algn="l">
              <a:lnSpc>
                <a:spcPts val="4698"/>
              </a:lnSpc>
            </a:pPr>
            <a:r>
              <a:rPr lang="en-US" sz="27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Create clear visualizations of actual vs. predicted cases to support decision-making in public health and policy planning.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340" r="22340"/>
            <a:stretch>
              <a:fillRect/>
            </a:stretch>
          </p:blipFill>
          <p:spPr>
            <a:xfrm>
              <a:off x="0" y="0"/>
              <a:ext cx="10020179" cy="1399274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5521" y="585724"/>
            <a:ext cx="7706000" cy="86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3"/>
              </a:lnSpc>
            </a:pPr>
            <a:r>
              <a:rPr lang="en-US" sz="5599" b="1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Dataset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05569"/>
            <a:ext cx="9159920" cy="714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6"/>
              </a:lnSpc>
            </a:pPr>
            <a:r>
              <a:rPr lang="en-US" sz="28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1. Data Sources</a:t>
            </a:r>
          </a:p>
          <a:p>
            <a:pPr algn="l">
              <a:lnSpc>
                <a:spcPts val="4396"/>
              </a:lnSpc>
            </a:pPr>
            <a:r>
              <a:rPr lang="en-US" sz="28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The dataset is collected from reliable sources such as Johns Hopkins University, the World Health Organization (WHO), and Kaggle COVID-19 datasets.</a:t>
            </a:r>
          </a:p>
          <a:p>
            <a:pPr algn="l">
              <a:lnSpc>
                <a:spcPts val="4396"/>
              </a:lnSpc>
            </a:pPr>
            <a:r>
              <a:rPr lang="en-US" sz="28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2. Key Features</a:t>
            </a:r>
          </a:p>
          <a:p>
            <a:pPr algn="l">
              <a:lnSpc>
                <a:spcPts val="4396"/>
              </a:lnSpc>
            </a:pPr>
            <a:r>
              <a:rPr lang="en-US" sz="28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Includes important attributes like Date, Country/Region, Confirmed Cases, Recovered Cases, and Deaths.</a:t>
            </a:r>
          </a:p>
          <a:p>
            <a:pPr algn="l">
              <a:lnSpc>
                <a:spcPts val="4396"/>
              </a:lnSpc>
            </a:pPr>
            <a:r>
              <a:rPr lang="en-US" sz="28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3. Project Focus</a:t>
            </a:r>
          </a:p>
          <a:p>
            <a:pPr algn="l">
              <a:lnSpc>
                <a:spcPts val="4396"/>
              </a:lnSpc>
            </a:pPr>
            <a:r>
              <a:rPr lang="en-US" sz="28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The analysis specifically focuses on daily confirmed COVID-19 cases to understand and forecast the spread of the virus over time.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657" y="75563"/>
            <a:ext cx="5516642" cy="95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Code Overview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94091FD-9D36-624C-BF56-138427069B54}"/>
              </a:ext>
            </a:extLst>
          </p:cNvPr>
          <p:cNvSpPr txBox="1"/>
          <p:nvPr/>
        </p:nvSpPr>
        <p:spPr>
          <a:xfrm>
            <a:off x="1028700" y="2305569"/>
            <a:ext cx="16573500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96"/>
              </a:lnSpc>
            </a:pPr>
            <a:r>
              <a:rPr lang="en-US" sz="2800" dirty="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A9907-29D0-C79D-6772-3012FC287EF1}"/>
              </a:ext>
            </a:extLst>
          </p:cNvPr>
          <p:cNvSpPr txBox="1"/>
          <p:nvPr/>
        </p:nvSpPr>
        <p:spPr>
          <a:xfrm>
            <a:off x="1524000" y="1962792"/>
            <a:ext cx="14859000" cy="624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zipfile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pd</a:t>
            </a: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sklearn.linear_model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LinearRegression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STEP 1: Extract ZIP file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zip_file_path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'/content/covid.zip'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extract_to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covid_data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zipfile.ZipFile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zip_file_path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US" sz="2400" b="0" dirty="0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zip_ref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zip_ref.extractall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extract_to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STEP 2: Load India data from the convenient dataset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file_path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os.path.join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extract_to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'CONVENIENT_global_confirmed_cases.csv'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file_path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STEP 3: Clean data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df.drop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(index=</a:t>
            </a:r>
            <a:r>
              <a:rPr lang="en-US" sz="24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 </a:t>
            </a:r>
            <a:r>
              <a:rPr lang="en-US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remove header row inside data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df.rename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(columns={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"Country/Region"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"Date"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pd.to_datetime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 </a:t>
            </a:r>
            <a:r>
              <a:rPr lang="en-US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convert to datetime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'India'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]].copy()</a:t>
            </a: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'India'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'India'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dirty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STEP 4: Feature engineering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-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sz="2400" b="0" dirty="0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min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()).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dt.days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STEP 5: Train/test split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</a:t>
            </a:r>
            <a:r>
              <a:rPr lang="en-US" sz="24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-30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-30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:]</a:t>
            </a:r>
          </a:p>
          <a:p>
            <a:pPr>
              <a:lnSpc>
                <a:spcPts val="1425"/>
              </a:lnSpc>
            </a:pP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AF85B48-DC49-829B-FF6B-101A5E5BE6D2}"/>
              </a:ext>
            </a:extLst>
          </p:cNvPr>
          <p:cNvSpPr txBox="1"/>
          <p:nvPr/>
        </p:nvSpPr>
        <p:spPr>
          <a:xfrm>
            <a:off x="609600" y="1257300"/>
            <a:ext cx="15506700" cy="4692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STEP 6: Linear Regression model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LinearRegression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(train[[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]], train[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'India'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'Predicted'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(test[[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STEP 7: Forecast next 30 days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future_days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30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last_day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future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last_day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last_day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future_days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)})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future[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'Predicted'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(future[[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future[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+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pd.to_timedelta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(future[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-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last_day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unit=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STEP 8: Plot the results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india_df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'India'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label=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'Actual'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(test[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test[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'Predicted'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label=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'Test Prediction'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linestyle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'--'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(future[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future[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'Predicted'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label=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'Future Forecast'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linestyle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'--'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'Date'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'Cumulative COVID-19 Cases'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 COVID-19 Case Forecast (Linear Regression)'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plt.grid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plt.tight_layout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2D3E96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10783" y="534395"/>
            <a:ext cx="3010974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B9D1D-E2D8-8482-C9B6-5BA8D8D6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85" y="1485900"/>
            <a:ext cx="16350629" cy="800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77398" y="-207557"/>
            <a:ext cx="6663053" cy="10494557"/>
            <a:chOff x="0" y="0"/>
            <a:chExt cx="8884071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6785" r="10834"/>
            <a:stretch>
              <a:fillRect/>
            </a:stretch>
          </p:blipFill>
          <p:spPr>
            <a:xfrm>
              <a:off x="0" y="0"/>
              <a:ext cx="8884071" cy="1399274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852805"/>
            <a:ext cx="7718159" cy="81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8"/>
              </a:lnSpc>
            </a:pPr>
            <a:r>
              <a:rPr lang="en-US" sz="5200" b="1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Interpretation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620387"/>
            <a:ext cx="10326209" cy="800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3"/>
              </a:lnSpc>
            </a:pPr>
            <a:r>
              <a:rPr lang="en-US" sz="3599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Trend Observation</a:t>
            </a:r>
          </a:p>
          <a:p>
            <a:pPr marL="604516" lvl="1" indent="-302258" algn="l">
              <a:lnSpc>
                <a:spcPts val="6691"/>
              </a:lnSpc>
              <a:buFont typeface="Arial"/>
              <a:buChar char="•"/>
            </a:pPr>
            <a:r>
              <a:rPr lang="en-US" sz="2799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The model reveals a clear increasing or decreasing pattern in daily COVID-19 deaths, depending on the region and time period analyzed.</a:t>
            </a:r>
          </a:p>
          <a:p>
            <a:pPr algn="l">
              <a:lnSpc>
                <a:spcPts val="8603"/>
              </a:lnSpc>
            </a:pPr>
            <a:r>
              <a:rPr lang="en-US" sz="3599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Predictive Insight</a:t>
            </a:r>
          </a:p>
          <a:p>
            <a:pPr marL="582927" lvl="1" indent="-291463" algn="l">
              <a:lnSpc>
                <a:spcPts val="6452"/>
              </a:lnSpc>
              <a:buFont typeface="Arial"/>
              <a:buChar char="•"/>
            </a:pPr>
            <a:r>
              <a:rPr lang="en-US" sz="2699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 The forecast helps anticipate how fatalities may evolve in the coming days, offering a glimpse into short-term pandemic dynamics.</a:t>
            </a:r>
          </a:p>
          <a:p>
            <a:pPr marL="669285" lvl="1" indent="-334642" algn="l">
              <a:lnSpc>
                <a:spcPts val="7408"/>
              </a:lnSpc>
              <a:buFont typeface="Arial"/>
              <a:buChar char="•"/>
            </a:pPr>
            <a:r>
              <a:rPr lang="en-US" sz="3099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Can be helpful for hospitals, policy makers, etc.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1072</Words>
  <Application>Microsoft Office PowerPoint</Application>
  <PresentationFormat>Custom</PresentationFormat>
  <Paragraphs>127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Garet</vt:lpstr>
      <vt:lpstr>Garet Ultra-Bold</vt:lpstr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Case Prediction Using Regression</dc:title>
  <dc:creator>HP</dc:creator>
  <cp:lastModifiedBy>HP</cp:lastModifiedBy>
  <cp:revision>3</cp:revision>
  <dcterms:created xsi:type="dcterms:W3CDTF">2006-08-16T00:00:00Z</dcterms:created>
  <dcterms:modified xsi:type="dcterms:W3CDTF">2025-05-27T09:53:57Z</dcterms:modified>
  <dc:identifier>DAGonMlqvQU</dc:identifier>
</cp:coreProperties>
</file>